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Montserrat SemiBold"/>
      <p:regular r:id="rId40"/>
      <p:bold r:id="rId41"/>
      <p:italic r:id="rId42"/>
      <p:boldItalic r:id="rId43"/>
    </p:embeddedFont>
    <p:embeddedFont>
      <p:font typeface="Montserra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54133D-BAFB-439D-A64B-AEC4F2DA61C7}">
  <a:tblStyle styleId="{E954133D-BAFB-439D-A64B-AEC4F2DA61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regular.fntdata"/><Relationship Id="rId20" Type="http://schemas.openxmlformats.org/officeDocument/2006/relationships/slide" Target="slides/slide14.xml"/><Relationship Id="rId42" Type="http://schemas.openxmlformats.org/officeDocument/2006/relationships/font" Target="fonts/MontserratSemiBold-italic.fntdata"/><Relationship Id="rId41" Type="http://schemas.openxmlformats.org/officeDocument/2006/relationships/font" Target="fonts/MontserratSemiBold-bold.fntdata"/><Relationship Id="rId22" Type="http://schemas.openxmlformats.org/officeDocument/2006/relationships/slide" Target="slides/slide16.xml"/><Relationship Id="rId44" Type="http://schemas.openxmlformats.org/officeDocument/2006/relationships/font" Target="fonts/Montserrat-regular.fntdata"/><Relationship Id="rId21" Type="http://schemas.openxmlformats.org/officeDocument/2006/relationships/slide" Target="slides/slide15.xml"/><Relationship Id="rId43" Type="http://schemas.openxmlformats.org/officeDocument/2006/relationships/font" Target="fonts/MontserratSemiBold-boldItalic.fntdata"/><Relationship Id="rId24" Type="http://schemas.openxmlformats.org/officeDocument/2006/relationships/slide" Target="slides/slide18.xml"/><Relationship Id="rId46" Type="http://schemas.openxmlformats.org/officeDocument/2006/relationships/font" Target="fonts/Montserrat-italic.fntdata"/><Relationship Id="rId23" Type="http://schemas.openxmlformats.org/officeDocument/2006/relationships/slide" Target="slides/slide17.xml"/><Relationship Id="rId45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Montserra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bb52256b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bb52256b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Нотатки для доповідача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«Образ Мамая стає особливо важливим тоді, коли історичний козацький світ був зруйнований або поглинутий імперією. Це зображення зберігало пам’ять про вільного воїна, який належить своїй землі, своєму народу і власному моральному кодексу».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Військове значення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Військові культури часто зберігають ідентичність через символи. Мамай став одним із таких символів українського спротиву, гідності та права на власну державність.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Перехід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</a:rPr>
              <a:t>«Саме тому образ Мамая знову і знову з’являється в українському народному мистецтві».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b940ea6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b940ea6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abb563fc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eabb563fc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abb563fc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abb563fc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bb52256b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ebb52256b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bb52256b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ebb52256b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</a:rPr>
              <a:t>Мамай допомагає відповісти на ключове питання:</a:t>
            </a:r>
            <a:endParaRPr>
              <a:solidFill>
                <a:schemeClr val="dk1"/>
              </a:solidFill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</a:rPr>
              <a:t>Який воїн потрібен Україні?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</a:rPr>
              <a:t>Не радянський виконавець наказів.</a:t>
            </a:r>
            <a:br>
              <a:rPr lang="uk">
                <a:solidFill>
                  <a:schemeClr val="dk1"/>
                </a:solidFill>
              </a:rPr>
            </a:br>
            <a:r>
              <a:rPr lang="uk">
                <a:solidFill>
                  <a:schemeClr val="dk1"/>
                </a:solidFill>
              </a:rPr>
              <a:t> Не людина, зламана до сліпої покори.</a:t>
            </a:r>
            <a:br>
              <a:rPr lang="uk">
                <a:solidFill>
                  <a:schemeClr val="dk1"/>
                </a:solidFill>
              </a:rPr>
            </a:br>
            <a:r>
              <a:rPr lang="uk">
                <a:solidFill>
                  <a:schemeClr val="dk1"/>
                </a:solidFill>
              </a:rPr>
              <a:t> А мислячий, дисциплінований, морально стійкий захисник, який розуміє, за що воює.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8e5d8746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e8e5d8746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bb52256b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bb52256b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8e5d8746a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8e5d8746a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8e5d8746a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8e5d8746a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8e5d8746a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8e5d8746a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Нотатки для доповідача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Почати можна так: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«Багато військових сьогодні бачили Козака Мамая на картинах, шевронах, муралах або сучасних патріотичних зображеннях. Але не всі знають, звідки походить цей образ і чому він став таким важливим».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Потім окреслити мету презентації: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«У цій короткій презентації ми розглянемо три питання: звідки походить образ Козака Мамая, як його зображували в українському мистецтві, і що він означає для української культури».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Військове значення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Для військової аудиторії важливо підкреслити: символи мають значення, тому що вони зберігають ідентичність, бойовий дух, історичну пам’ять і уявлення про належну поведінку воїна.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Перехід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dk1"/>
                </a:solidFill>
              </a:rPr>
              <a:t>«Щоб зрозуміти Мамая, спочатку треба зрозуміти, що саме ми бачимо на цих зображеннях».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8e5d8746a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8e5d8746a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e8e5d8746a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e8e5d8746a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8e5d8746a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e8e5d8746a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8e5d8746a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8e5d8746a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8e5d8746a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e8e5d8746a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8e5d8746a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8e5d8746a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8e5d8746a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e8e5d8746a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8e5d8746a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8e5d8746a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e8e5d8746a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e8e5d8746a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8e5d8746a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e8e5d8746a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e8e5d8746a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e8e5d8746a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Нотатки для доповідача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«Мамая зазвичай зображують сидячим, часто схрестивши ноги, під деревом. Поруч — кінь. Зброя — поруч. У руках — кобза або бандура. Це важливо: образ поєднує бойову готовність із культурою, пам’яттю та внутрішньою свободою».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Військове значення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Це не образ неконтрольованого бійця. Це образ дисциплінованого воїна, який не втратив себе.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Перехід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«Тепер важливо зрозуміти: звідки походить цей образ?»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e8e5d8746a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e8e5d8746a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e8e5d8746a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e8e5d8746a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8e5d8746a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e8e5d8746a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ad3c1a7b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ad3c1a7b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e8e5d8746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e8e5d8746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eaf82508e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eaf82508e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Нотатки для доповідача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«На відміну від офіційного портрета конкретного командира, Мамай — це радше культурний шаблон. Повторюється основна структура: сидячий козак, кінь, зброя, музичний інструмент, дерево або степ. Але кожна версія може мати свої особливості».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Просте пояснення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Це можна порівняти з військовим шевроном або символом підрозділу, який змінюється з часом, але зберігає основну ідентичність.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Військове значення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Образ Мамая вижив саме тому, що був гнучким. Кожне покоління могло впізнати себе в цьому символі.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Перехід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«Тепер розглянемо головні елементи цього образу».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abb563fc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abb563fc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bb52256b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ebb52256b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bb52256b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bb52256b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Нотатки для доповідача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«Мамай спокійний, але його зброя поруч. Він грає музику, але готовий до бою. У цьому головна напруга образу: душа і зброя разом».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Ключова фраза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Мамай має зброю, але не втрачає душу.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Перехід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«Отже, що цей образ почав означати для української культури?»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ebb52256b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ebb52256b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2800"/>
              <a:buFont typeface="Montserrat"/>
              <a:buNone/>
              <a:defRPr b="1" sz="28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800">
                <a:solidFill>
                  <a:schemeClr val="accen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585241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0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КОЗАК МАМАЙ І </a:t>
            </a:r>
            <a:endParaRPr b="1" sz="4000">
              <a:solidFill>
                <a:srgbClr val="FFD7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5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ПСИХОТИП </a:t>
            </a:r>
            <a:r>
              <a:rPr lang="uk" sz="3500"/>
              <a:t>УКРАЇНСЬКОГО</a:t>
            </a:r>
            <a:r>
              <a:rPr b="1" lang="uk" sz="35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ВОЇНА</a:t>
            </a:r>
            <a:r>
              <a:rPr b="1" lang="uk" sz="32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b="1" lang="uk" sz="26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800">
              <a:solidFill>
                <a:srgbClr val="FFD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553547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Козацький архетип як основа сучасного </a:t>
            </a:r>
            <a:b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українського воїнського етосу</a:t>
            </a:r>
            <a:endParaRPr sz="2600">
              <a:solidFill>
                <a:schemeClr val="accent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4008575"/>
            <a:ext cx="31539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R. Fontana, JD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D.W. Holowka, PhD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678400" y="4008575"/>
            <a:ext cx="31539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June 2026</a:t>
            </a:r>
            <a:endParaRPr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Походження образу: козацька пам’ять </a:t>
            </a:r>
            <a:endParaRPr sz="3020"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267650" y="1170125"/>
            <a:ext cx="4476000" cy="40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6963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4"/>
              <a:buChar char="●"/>
            </a:pPr>
            <a:r>
              <a:rPr lang="uk" sz="1864"/>
              <a:t>Козацька традиція асоціювалася зі свободою, військовою майстерністю, мобільністю та самоврядуванням.</a:t>
            </a:r>
            <a:endParaRPr sz="1864"/>
          </a:p>
          <a:p>
            <a:pPr indent="-346963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64"/>
              <a:buChar char="●"/>
            </a:pPr>
            <a:r>
              <a:rPr lang="uk" sz="1864"/>
              <a:t>Після знищення Запорозької Січі у 1775 році козацька автономія стала потужним елементом історичної пам’яті.</a:t>
            </a:r>
            <a:endParaRPr sz="1864"/>
          </a:p>
          <a:p>
            <a:pPr indent="-346963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4"/>
              <a:buChar char="●"/>
            </a:pPr>
            <a:r>
              <a:rPr lang="uk" sz="1864"/>
              <a:t>Мамай став способом зберегти образ вільного козака в народній культурі.</a:t>
            </a:r>
            <a:endParaRPr sz="1864"/>
          </a:p>
          <a:p>
            <a:pPr indent="-346963" lvl="0" marL="457200" rtl="0" algn="l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SzPts val="1864"/>
              <a:buChar char="●"/>
            </a:pPr>
            <a:r>
              <a:rPr lang="uk" sz="1864"/>
              <a:t>Він уособлював не лише воїна, а й втрачений світ свободи, гідності та самостійності.</a:t>
            </a:r>
            <a:endParaRPr sz="874"/>
          </a:p>
        </p:txBody>
      </p:sp>
      <p:pic>
        <p:nvPicPr>
          <p:cNvPr id="120" name="Google Shape;120;p22" title="Cossack warriors overlooking a frontier fo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450" y="1641487"/>
            <a:ext cx="3975852" cy="265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Мамай після знищення Січі</a:t>
            </a:r>
            <a:endParaRPr sz="3020"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Образ Мамая набув особливої сили після </a:t>
            </a:r>
            <a:br>
              <a:rPr lang="uk" sz="2000"/>
            </a:br>
            <a:r>
              <a:rPr b="1" lang="uk" sz="2000"/>
              <a:t>знищення Запорозької Січі у 1775 році</a:t>
            </a:r>
            <a:r>
              <a:rPr lang="uk" sz="2000"/>
              <a:t>.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Коли політичні та військові </a:t>
            </a:r>
            <a:br>
              <a:rPr lang="uk" sz="2000"/>
            </a:br>
            <a:r>
              <a:rPr lang="uk" sz="2000"/>
              <a:t>структури козацького світу були </a:t>
            </a:r>
            <a:br>
              <a:rPr lang="uk" sz="2000"/>
            </a:br>
            <a:r>
              <a:rPr lang="uk" sz="2000"/>
              <a:t>зруйновані, образ Мамая допоміг </a:t>
            </a:r>
            <a:br>
              <a:rPr lang="uk" sz="2000"/>
            </a:br>
            <a:r>
              <a:rPr lang="uk" sz="2000"/>
              <a:t>зберегти цей світ у культурній пам’яті.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Він передавав просту ідею:</a:t>
            </a:r>
            <a:endParaRPr sz="2000"/>
          </a:p>
          <a:p>
            <a:pPr indent="0" lvl="0" marL="3810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/>
              <a:t>Січ можна зруйнувати, але вільного українського воїна неможливо стерти з пам’яті народу.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500" y="1465963"/>
            <a:ext cx="3313800" cy="22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Художники постійно поверталися до образу Мамая, тому що він є гнучким і сильним символом.</a:t>
            </a:r>
            <a:endParaRPr sz="21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Він може означати: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історичного козака;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самотнього захисника;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вільного українця;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воїна-поета;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людину, яка пережила імперське насильство;</a:t>
            </a:r>
            <a:endParaRPr sz="2100"/>
          </a:p>
          <a:p>
            <a:pPr indent="-36195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солдата, який несе і зброю, і пам’ять.</a:t>
            </a:r>
            <a:endParaRPr sz="21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990"/>
              <a:buNone/>
            </a:pPr>
            <a:r>
              <a:rPr lang="uk" sz="2400">
                <a:solidFill>
                  <a:srgbClr val="FFD700"/>
                </a:solidFill>
                <a:latin typeface="Arial"/>
                <a:ea typeface="Arial"/>
                <a:cs typeface="Arial"/>
                <a:sym typeface="Arial"/>
              </a:rPr>
              <a:t>Чому художники знову і знову поверталися до Мамая</a:t>
            </a:r>
            <a:endParaRPr sz="2400">
              <a:solidFill>
                <a:srgbClr val="FFD7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134" name="Google Shape;134;p24" title="file_10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525" y="1756600"/>
            <a:ext cx="2716150" cy="20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Чому Мамай має значення зараз</a:t>
            </a:r>
            <a:endParaRPr sz="3020"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accent2"/>
                </a:solidFill>
              </a:rPr>
              <a:t>Козак Мамай — це не просто історичний образ </a:t>
            </a:r>
            <a:br>
              <a:rPr lang="uk" sz="2000">
                <a:solidFill>
                  <a:schemeClr val="accent2"/>
                </a:solidFill>
              </a:rPr>
            </a:br>
            <a:r>
              <a:rPr lang="uk" sz="2000">
                <a:solidFill>
                  <a:schemeClr val="accent2"/>
                </a:solidFill>
              </a:rPr>
              <a:t>	або фольклорний персонаж.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accent2"/>
                </a:solidFill>
              </a:rPr>
              <a:t>В</a:t>
            </a:r>
            <a:r>
              <a:rPr lang="uk" sz="2000">
                <a:solidFill>
                  <a:schemeClr val="accent2"/>
                </a:solidFill>
              </a:rPr>
              <a:t>ін є: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>
                <a:solidFill>
                  <a:schemeClr val="accent2"/>
                </a:solidFill>
              </a:rPr>
              <a:t>психологічною моделлю виживання,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>
                <a:solidFill>
                  <a:schemeClr val="accent2"/>
                </a:solidFill>
              </a:rPr>
              <a:t>моральним орієнтиром,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>
                <a:solidFill>
                  <a:schemeClr val="accent2"/>
                </a:solidFill>
              </a:rPr>
              <a:t>архетипом українського воїна,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>
                <a:solidFill>
                  <a:schemeClr val="accent2"/>
                </a:solidFill>
              </a:rPr>
              <a:t>символом незламності,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>
                <a:solidFill>
                  <a:schemeClr val="accent2"/>
                </a:solidFill>
              </a:rPr>
              <a:t>та прикладом того, як залишатися людиною </a:t>
            </a:r>
            <a:br>
              <a:rPr lang="uk" sz="2000">
                <a:solidFill>
                  <a:schemeClr val="accent2"/>
                </a:solidFill>
              </a:rPr>
            </a:br>
            <a:r>
              <a:rPr lang="uk" sz="2000">
                <a:solidFill>
                  <a:schemeClr val="accent2"/>
                </a:solidFill>
              </a:rPr>
              <a:t>	під час війни.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625" y="1338325"/>
            <a:ext cx="2158575" cy="23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Сьогодні образ Мамая знову активно присутній у сучасній українській воєнній культурі.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Його можна побачити на: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військових шевронах;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муралах;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волонтерській графіці;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плакатах;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татуюваннях;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цифровому мистецтві;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символічних зображеннях </a:t>
            </a:r>
            <a:br>
              <a:rPr lang="uk" sz="2000"/>
            </a:br>
            <a:r>
              <a:rPr lang="uk" sz="2000"/>
              <a:t>українських захисників.</a:t>
            </a:r>
            <a:endParaRPr sz="2000"/>
          </a:p>
        </p:txBody>
      </p:sp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/>
              <a:t>Мамай у сучасній культурі</a:t>
            </a:r>
            <a:endParaRPr sz="3000"/>
          </a:p>
        </p:txBody>
      </p:sp>
      <p:pic>
        <p:nvPicPr>
          <p:cNvPr id="148" name="Google Shape;148;p26" title="mur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029" y="1829243"/>
            <a:ext cx="4170851" cy="27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/>
              <a:t>Військове значення сьогодні </a:t>
            </a:r>
            <a:endParaRPr sz="3000"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/>
              <a:t>Для військовослужбовців образ Мамая важливий тому, що він дає українську культурну модель воїна.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Мамай — це воїн, який є: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озброєним, але не диким;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спокійним, але не пасивним;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вільним, але не недисциплінованим;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індивідуальним, але вірним своєму народові;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укоріненим у культурі, але готовим до війни.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7" title="modern mamay patc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336" y="1088119"/>
            <a:ext cx="2413624" cy="36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Головна ідея</a:t>
            </a:r>
            <a:endParaRPr sz="3020"/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Справжній воїн: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5560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не живе лише насильством,</a:t>
            </a:r>
            <a:endParaRPr sz="2000"/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не втрачає душу,</a:t>
            </a:r>
            <a:endParaRPr sz="2000"/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контролює себе,</a:t>
            </a:r>
            <a:endParaRPr sz="2000"/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зберігає пам’ять,</a:t>
            </a:r>
            <a:endParaRPr sz="2000"/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діє дисципліновано,</a:t>
            </a:r>
            <a:endParaRPr sz="2000"/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не дозволяє ворогу зруйнувати його внутрішній світ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 title="Leader with 160 Fla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450" y="1152475"/>
            <a:ext cx="3407374" cy="22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356"/>
              <a:t>Спокій Мамая: регуляція під тиском</a:t>
            </a:r>
            <a:r>
              <a:rPr lang="uk"/>
              <a:t> 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І</a:t>
            </a:r>
            <a:r>
              <a:rPr lang="uk"/>
              <a:t>деальний воїн — це не людина без страху, болю чи емоцій. </a:t>
            </a:r>
            <a:br>
              <a:rPr lang="uk"/>
            </a:br>
            <a:r>
              <a:rPr lang="uk"/>
              <a:t>Це людина, яка зберігає внутрішній порядок під тиском.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uk"/>
              <a:t>Страх — це нормально.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/>
              <a:t>Паніка поширюється.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/>
              <a:t>Спокій також поширюється.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/>
              <a:t>Самоконтроль є бойовим множником.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/>
              <a:t>Емоційний стан командира формує </a:t>
            </a:r>
            <a:br>
              <a:rPr lang="uk"/>
            </a:br>
            <a:r>
              <a:rPr lang="uk"/>
              <a:t>	емоційний клімат підрозділу.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625" y="2045475"/>
            <a:ext cx="3181675" cy="25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6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Регуляція нервової системи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uk" sz="2030"/>
              <a:t>Мамай не виглядає: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хаотичним,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панічним,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імпульсивним.</a:t>
            </a:r>
            <a:endParaRPr sz="203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uk" sz="2030"/>
              <a:t>Він: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зібраний,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уважний,</a:t>
            </a:r>
            <a:endParaRPr sz="2030"/>
          </a:p>
          <a:p>
            <a:pPr indent="-357505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30"/>
              <a:buChar char="●"/>
            </a:pPr>
            <a:r>
              <a:rPr lang="uk" sz="2030"/>
              <a:t>емоційно контрольований.</a:t>
            </a:r>
            <a:endParaRPr sz="2030"/>
          </a:p>
        </p:txBody>
      </p:sp>
      <p:sp>
        <p:nvSpPr>
          <p:cNvPr id="175" name="Google Shape;17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Психологічний аспект воїнського етосу</a:t>
            </a:r>
            <a:endParaRPr sz="2920"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850" y="1375000"/>
            <a:ext cx="3969449" cy="279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Психологічний аспект воїнського етосу</a:t>
            </a:r>
            <a:endParaRPr sz="2920"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11700" y="1152475"/>
            <a:ext cx="85206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Практичне значення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Хронічний бойовий стрес без регуляції призводить до: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виснаження,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агресивних зривів,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помилок,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імпульсивності,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ПТСР,</a:t>
            </a:r>
            <a:endParaRPr sz="2100"/>
          </a:p>
          <a:p>
            <a:pPr indent="-3619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залежностей.</a:t>
            </a:r>
            <a:endParaRPr sz="2100"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175" y="2210750"/>
            <a:ext cx="1779850" cy="22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/>
              <a:t>Козак Мамай: не просто фольклор</a:t>
            </a:r>
            <a:endParaRPr sz="2820"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09825"/>
            <a:ext cx="362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2100"/>
              <a:t>Козак Мамай — це не просто старовинний народний малюнок. Це культурний образ українського воїна: озброєного, вільного, спокійного та внутрішньо незламного </a:t>
            </a:r>
            <a:endParaRPr sz="2100"/>
          </a:p>
        </p:txBody>
      </p:sp>
      <p:pic>
        <p:nvPicPr>
          <p:cNvPr id="64" name="Google Shape;64;p14" title="Kozak_Mamay_Kozak-bardadim._Kin.18__poch.19.max-1920x9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5301" y="1209825"/>
            <a:ext cx="3877425" cy="31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Психологічний аспект воїнського етосу</a:t>
            </a:r>
            <a:endParaRPr sz="2920"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Сучасний воїн повинен: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914400" rtl="0" algn="l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вміти відновлюватися,</a:t>
            </a:r>
            <a:endParaRPr sz="2100"/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контролювати активацію,</a:t>
            </a:r>
            <a:endParaRPr sz="2100"/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підтримувати сон,</a:t>
            </a:r>
            <a:endParaRPr sz="2100"/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підтримувати дисципліну тіла,</a:t>
            </a:r>
            <a:endParaRPr sz="2100"/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уникати емоційного колапсу.</a:t>
            </a:r>
            <a:endParaRPr sz="2100"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326" y="1277625"/>
            <a:ext cx="3240325" cy="23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Психологічний аспект воїнського етосу</a:t>
            </a:r>
            <a:endParaRPr sz="2920"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Практичні принципи: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сон = бойова ефективність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дихання та контроль активації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фізична підготовка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ротації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гумор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побратимство</a:t>
            </a:r>
            <a:endParaRPr sz="2100"/>
          </a:p>
          <a:p>
            <a:pPr indent="-3365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структурований побут навіть у хаосі</a:t>
            </a:r>
            <a:endParaRPr sz="2100"/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199" y="1268550"/>
            <a:ext cx="2388500" cy="33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50"/>
              <a:t>Моральний аспект: Воїн без моралі руйнує себе</a:t>
            </a:r>
            <a:endParaRPr sz="2450"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latin typeface="Montserrat SemiBold"/>
                <a:ea typeface="Montserrat SemiBold"/>
                <a:cs typeface="Montserrat SemiBold"/>
                <a:sym typeface="Montserrat SemiBold"/>
              </a:rPr>
              <a:t>Центральна проблема сучасної війни</a:t>
            </a:r>
            <a:endParaRPr sz="3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3275"/>
              <a:t>Людину може зламати не лише страх —</a:t>
            </a:r>
            <a:endParaRPr sz="3275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275"/>
              <a:t> 	але і власні дії.</a:t>
            </a:r>
            <a:endParaRPr sz="327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3520">
                <a:latin typeface="Montserrat SemiBold"/>
                <a:ea typeface="Montserrat SemiBold"/>
                <a:cs typeface="Montserrat SemiBold"/>
                <a:sym typeface="Montserrat SemiBold"/>
              </a:rPr>
              <a:t>Моральна травма (</a:t>
            </a:r>
            <a:r>
              <a:rPr lang="uk" sz="3520">
                <a:latin typeface="Montserrat SemiBold"/>
                <a:ea typeface="Montserrat SemiBold"/>
                <a:cs typeface="Montserrat SemiBold"/>
                <a:sym typeface="Montserrat SemiBold"/>
              </a:rPr>
              <a:t>Moral Injury)</a:t>
            </a:r>
            <a:endParaRPr sz="352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3255"/>
              <a:t>Виникає коли:</a:t>
            </a:r>
            <a:endParaRPr sz="3255"/>
          </a:p>
          <a:p>
            <a:pPr indent="-35780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3255"/>
              <a:t>воїн порушує власні моральні принципи,</a:t>
            </a:r>
            <a:endParaRPr sz="3255"/>
          </a:p>
          <a:p>
            <a:pPr indent="-35780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3255"/>
              <a:t>бачить зраду,</a:t>
            </a:r>
            <a:endParaRPr sz="3255"/>
          </a:p>
          <a:p>
            <a:pPr indent="-35780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3255"/>
              <a:t>втрачає сенс,</a:t>
            </a:r>
            <a:endParaRPr sz="3255"/>
          </a:p>
          <a:p>
            <a:pPr indent="-35780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3255"/>
              <a:t>перестає бачити межу між людиною і ворогом.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Моральний аспект</a:t>
            </a:r>
            <a:endParaRPr sz="3020"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Мамай як протилежність деградації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Він: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Озброєний,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але не садист,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Сильний,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але не жорстокий хаотично,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воює за захист,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а не за руйнування.</a:t>
            </a:r>
            <a:endParaRPr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450" y="1333477"/>
            <a:ext cx="2266100" cy="28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Моральний аспект</a:t>
            </a:r>
            <a:endParaRPr sz="3020"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Сучасний український лицар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/>
              <a:t>Повинен:</a:t>
            </a:r>
            <a:endParaRPr sz="2200"/>
          </a:p>
          <a:p>
            <a:pPr indent="-36195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зберегти</a:t>
            </a:r>
            <a:r>
              <a:rPr lang="uk" sz="2100"/>
              <a:t> честь,</a:t>
            </a:r>
            <a:endParaRPr sz="21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дисципліну,</a:t>
            </a:r>
            <a:endParaRPr sz="21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ставлення до цивільних,</a:t>
            </a:r>
            <a:endParaRPr sz="21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контроль над помстою,</a:t>
            </a:r>
            <a:endParaRPr sz="21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людяність щодо своїх.</a:t>
            </a:r>
            <a:endParaRPr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450" y="1338164"/>
            <a:ext cx="2266100" cy="28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Етичний кодекс українського воїна</a:t>
            </a:r>
            <a:endParaRPr sz="3020"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Основні принципи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Захист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Воїн існує для захисту:</a:t>
            </a:r>
            <a:endParaRPr sz="2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своїх,</a:t>
            </a:r>
            <a:endParaRPr sz="2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цивільних,</a:t>
            </a:r>
            <a:endParaRPr sz="2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держави,</a:t>
            </a:r>
            <a:endParaRPr sz="2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культури,</a:t>
            </a:r>
            <a:endParaRPr sz="2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Майбутнього.</a:t>
            </a:r>
            <a:endParaRPr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Дисципліна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Сила без дисципліни стає загрозою.</a:t>
            </a:r>
            <a:endParaRPr sz="2000"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128" y="1338140"/>
            <a:ext cx="3030900" cy="26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Етичний кодекс українського воїна</a:t>
            </a:r>
            <a:endParaRPr sz="3020"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Основні принципи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Побратимство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Ізоляція руйнує.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Групова згуртованість — один із </a:t>
            </a:r>
            <a:br>
              <a:rPr lang="uk" sz="2000"/>
            </a:br>
            <a:r>
              <a:rPr lang="uk" sz="2000"/>
              <a:t>	головних факторів виживання.</a:t>
            </a:r>
            <a:endParaRPr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Сенс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Люди витримують більше, коли знають: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заради чого вони страждають.</a:t>
            </a:r>
            <a:endParaRPr sz="2000"/>
          </a:p>
        </p:txBody>
      </p:sp>
      <p:pic>
        <p:nvPicPr>
          <p:cNvPr id="231" name="Google Shape;231;p38" title="Soldiers in camaraderie at suns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500" y="1152475"/>
            <a:ext cx="3008801" cy="24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Патологічні моделі воїна: чого уникати</a:t>
            </a:r>
            <a:endParaRPr sz="2920"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Воїн без емоцій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Міф: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“нічого не відчувати = бути сильним”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Наслідки: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емоційне оніміння,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алкоголізація,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сімейний розпад,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агресія,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uk" sz="2100"/>
              <a:t>суїцидальність.</a:t>
            </a:r>
            <a:endParaRPr sz="2100"/>
          </a:p>
        </p:txBody>
      </p:sp>
      <p:pic>
        <p:nvPicPr>
          <p:cNvPr id="238" name="Google Shape;238;p39" title="Stormed and weary soldier in w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975" y="1786461"/>
            <a:ext cx="2985949" cy="19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Патологічні моделі воїна: чого уникати</a:t>
            </a:r>
            <a:endParaRPr sz="2920"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Воїн, який живе лише війною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200"/>
              <a:t>Небезпека:</a:t>
            </a:r>
            <a:endParaRPr sz="22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залежність від адреналіну,</a:t>
            </a:r>
            <a:endParaRPr sz="21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неможливість повернення до життя,</a:t>
            </a:r>
            <a:endParaRPr sz="21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uk" sz="2100"/>
              <a:t>втрата особистості поза війною.</a:t>
            </a:r>
            <a:endParaRPr sz="2100"/>
          </a:p>
        </p:txBody>
      </p:sp>
      <p:pic>
        <p:nvPicPr>
          <p:cNvPr id="245" name="Google Shape;245;p40" title="Soldier in the chaos of w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050" y="1337745"/>
            <a:ext cx="2469251" cy="19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920"/>
              <a:t>Патологічні моделі воїна: чого уникати</a:t>
            </a:r>
            <a:endParaRPr sz="2920"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Цинізм і дегуманізація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Коли:</a:t>
            </a:r>
            <a:endParaRPr sz="2000"/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усе втрачає сенс,</a:t>
            </a:r>
            <a:endParaRPr sz="2000"/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люди стають “об’єктами”,</a:t>
            </a:r>
            <a:endParaRPr sz="2000"/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зникає моральна межа.</a:t>
            </a:r>
            <a:endParaRPr sz="20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000"/>
              <a:t>Це:</a:t>
            </a:r>
            <a:endParaRPr sz="2000"/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руйнує підрозділ,</a:t>
            </a:r>
            <a:endParaRPr sz="2000"/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руйнує довіру,</a:t>
            </a:r>
            <a:endParaRPr sz="2000"/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" sz="2000"/>
              <a:t>руйнує самого воїна.</a:t>
            </a:r>
            <a:endParaRPr sz="2000"/>
          </a:p>
        </p:txBody>
      </p:sp>
      <p:pic>
        <p:nvPicPr>
          <p:cNvPr id="252" name="Google Shape;252;p41" title="Russian dehumanizing soldi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775" y="1705038"/>
            <a:ext cx="3009502" cy="240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/>
              <a:t>Хто такий Козак Мамай? </a:t>
            </a:r>
            <a:endParaRPr sz="2820"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351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2100"/>
              <a:t>С</a:t>
            </a:r>
            <a:r>
              <a:rPr lang="uk" sz="2100"/>
              <a:t>имволічний образ козака в українському народному мистецтві. Його зазвичай зображують не в бою, а в спокійній сидячій позі — готовим до бою, але не поглинутим війною. </a:t>
            </a:r>
            <a:endParaRPr sz="21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075" y="1234675"/>
            <a:ext cx="4547875" cy="27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/>
              <a:t>Сучасний Мамай: </a:t>
            </a:r>
            <a:br>
              <a:rPr lang="uk" sz="2820"/>
            </a:br>
            <a:r>
              <a:rPr lang="uk" sz="2820"/>
              <a:t>психологічний портрет ідеального воїна</a:t>
            </a:r>
            <a:endParaRPr sz="2820"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507475"/>
            <a:ext cx="8520600" cy="30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553">
                <a:latin typeface="Montserrat SemiBold"/>
                <a:ea typeface="Montserrat SemiBold"/>
                <a:cs typeface="Montserrat SemiBold"/>
                <a:sym typeface="Montserrat SemiBold"/>
              </a:rPr>
              <a:t>Ідеальний сучасний український воїн:</a:t>
            </a:r>
            <a:endParaRPr sz="2553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59968" lvl="0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спокійний під тиском,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дисциплінований,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морально структурований,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фізично витривалий,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здатний до насильства,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але не керований ненавистю,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зберігає ідентичність,</a:t>
            </a:r>
            <a:endParaRPr sz="2434"/>
          </a:p>
          <a:p>
            <a:pPr indent="-359968" lvl="0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" sz="2434"/>
              <a:t>пам’ятає, кого і що він захищає.</a:t>
            </a:r>
            <a:endParaRPr sz="2434"/>
          </a:p>
        </p:txBody>
      </p:sp>
      <p:pic>
        <p:nvPicPr>
          <p:cNvPr id="259" name="Google Shape;259;p42" title="Soldier Defend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2200" y="1663625"/>
            <a:ext cx="2325135" cy="290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Фінальна думка</a:t>
            </a:r>
            <a:endParaRPr sz="3020"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/>
              <a:t>Ворог може:</a:t>
            </a:r>
            <a:endParaRPr b="1" sz="22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атакувати тіло,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виснажувати нервову систему,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руйнувати міста.</a:t>
            </a:r>
            <a:endParaRPr sz="2100"/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" sz="2200"/>
              <a:t>Але головна боротьба</a:t>
            </a:r>
            <a:r>
              <a:rPr b="1" lang="uk" sz="2200"/>
              <a:t> —</a:t>
            </a:r>
            <a:endParaRPr b="1" sz="2200"/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/>
              <a:t> За: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ідентичність,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мораль,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пам’ять,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сенс,</a:t>
            </a:r>
            <a:endParaRPr sz="2100"/>
          </a:p>
          <a:p>
            <a:pPr indent="-36195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внутрішню свободу.</a:t>
            </a:r>
            <a:endParaRPr sz="2100"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287" y="1152475"/>
            <a:ext cx="2194314" cy="34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/>
              <a:t>Фінальна думка</a:t>
            </a:r>
            <a:endParaRPr sz="2820"/>
          </a:p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/>
              <a:t>Козак Мамай нагадує: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300"/>
              <a:t>Справжній воїн — </a:t>
            </a:r>
            <a:br>
              <a:rPr lang="uk" sz="2300"/>
            </a:br>
            <a:r>
              <a:rPr lang="uk" sz="2300"/>
              <a:t>	це не людина, яка </a:t>
            </a:r>
            <a:br>
              <a:rPr lang="uk" sz="2300"/>
            </a:br>
            <a:r>
              <a:rPr lang="uk" sz="2300"/>
              <a:t>	втратила людяність </a:t>
            </a:r>
            <a:br>
              <a:rPr lang="uk" sz="2300"/>
            </a:br>
            <a:r>
              <a:rPr lang="uk" sz="2300"/>
              <a:t>	через війну…</a:t>
            </a:r>
            <a:endParaRPr sz="23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32004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300"/>
              <a:t>Це людина, яка змогла її зберегти.</a:t>
            </a:r>
            <a:endParaRPr sz="2300"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7150" y="885650"/>
            <a:ext cx="4459425" cy="29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ctrTitle"/>
          </p:nvPr>
        </p:nvSpPr>
        <p:spPr>
          <a:xfrm>
            <a:off x="311708" y="585241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0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КОЗАК МАМАЙ І </a:t>
            </a:r>
            <a:endParaRPr b="1" sz="4000">
              <a:solidFill>
                <a:srgbClr val="FFD7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5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ПСИХОТИП </a:t>
            </a:r>
            <a:r>
              <a:rPr lang="uk" sz="3500"/>
              <a:t>УКРАЇНСЬКОГО</a:t>
            </a:r>
            <a:r>
              <a:rPr b="1" lang="uk" sz="35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ВОЇНА</a:t>
            </a:r>
            <a:r>
              <a:rPr b="1" lang="uk" sz="32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b="1" lang="uk" sz="2600">
                <a:solidFill>
                  <a:srgbClr val="FFD7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800">
              <a:solidFill>
                <a:srgbClr val="FFD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45"/>
          <p:cNvSpPr txBox="1"/>
          <p:nvPr>
            <p:ph idx="1" type="subTitle"/>
          </p:nvPr>
        </p:nvSpPr>
        <p:spPr>
          <a:xfrm>
            <a:off x="311700" y="2553547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Козацький архетип як основа сучасного </a:t>
            </a:r>
            <a:b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українського воїнського етосу</a:t>
            </a:r>
            <a:endParaRPr sz="2600">
              <a:solidFill>
                <a:schemeClr val="accent2"/>
              </a:solidFill>
            </a:endParaRPr>
          </a:p>
        </p:txBody>
      </p:sp>
      <p:sp>
        <p:nvSpPr>
          <p:cNvPr id="280" name="Google Shape;280;p45"/>
          <p:cNvSpPr txBox="1"/>
          <p:nvPr/>
        </p:nvSpPr>
        <p:spPr>
          <a:xfrm>
            <a:off x="311700" y="4008575"/>
            <a:ext cx="31539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R. Fontana, JD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D.W. Holowka, PhD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281" name="Google Shape;281;p45"/>
          <p:cNvSpPr txBox="1"/>
          <p:nvPr/>
        </p:nvSpPr>
        <p:spPr>
          <a:xfrm>
            <a:off x="5678400" y="4008575"/>
            <a:ext cx="31539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accent2"/>
                </a:solidFill>
              </a:rPr>
              <a:t>June 2026</a:t>
            </a:r>
            <a:endParaRPr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oogle Shape;76;p16"/>
          <p:cNvGraphicFramePr/>
          <p:nvPr/>
        </p:nvGraphicFramePr>
        <p:xfrm>
          <a:off x="503138" y="2571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{E954133D-BAFB-439D-A64B-AEC4F2DA61C7}</a:tableStyleId>
              </a:tblPr>
              <a:tblGrid>
                <a:gridCol w="3059600"/>
                <a:gridCol w="1751725"/>
                <a:gridCol w="3481575"/>
              </a:tblGrid>
              <a:tr h="278700"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700">
                          <a:solidFill>
                            <a:schemeClr val="accent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Символічний oбраз </a:t>
                      </a:r>
                      <a:endParaRPr b="1" sz="1700">
                        <a:solidFill>
                          <a:schemeClr val="accent2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51725">
                <a:tc rowSpan="7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500">
                          <a:solidFill>
                            <a:schemeClr val="accent2"/>
                          </a:solidFill>
                        </a:rPr>
                        <a:t>Традиційний Мамай:</a:t>
                      </a:r>
                      <a:endParaRPr b="1" sz="7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">
                        <a:solidFill>
                          <a:schemeClr val="accent2"/>
                        </a:solidFill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Char char="●"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сидить спокійно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Char char="●"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поруч кінь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Char char="●"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зброя готова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Char char="●"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грає на кобзі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  <a:p>
                      <a:pPr indent="-3238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Char char="●"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але завжди готовий до бою</a:t>
                      </a:r>
                      <a:endParaRPr b="1"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500">
                          <a:solidFill>
                            <a:schemeClr val="accent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Символ</a:t>
                      </a:r>
                      <a:endParaRPr sz="1500">
                        <a:solidFill>
                          <a:schemeClr val="accent2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500">
                          <a:solidFill>
                            <a:schemeClr val="accent2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Значення</a:t>
                      </a:r>
                      <a:endParaRPr sz="1500">
                        <a:solidFill>
                          <a:schemeClr val="accent2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17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Кобза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духовність, культура, самопізнання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17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Кінь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свобода, готовність до дії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17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Шабля та зброя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здатність захищати себе і свій народ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17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Дерево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зв'язок із рідною землею та життям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17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Спокійна поза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внутрішня рівновага і самоконтроль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05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Самотність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18275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500">
                          <a:solidFill>
                            <a:schemeClr val="accent2"/>
                          </a:solidFill>
                        </a:rPr>
                        <a:t> внутрішня автономія</a:t>
                      </a:r>
                      <a:endParaRPr sz="15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18275" marL="45700">
                    <a:lnL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7" name="Google Shape;77;p16"/>
          <p:cNvSpPr txBox="1"/>
          <p:nvPr>
            <p:ph type="title"/>
          </p:nvPr>
        </p:nvSpPr>
        <p:spPr>
          <a:xfrm>
            <a:off x="564075" y="477437"/>
            <a:ext cx="4298100" cy="1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820"/>
              <a:t>Хто такий </a:t>
            </a:r>
            <a:br>
              <a:rPr lang="uk" sz="2820"/>
            </a:br>
            <a:r>
              <a:rPr lang="uk" sz="2820"/>
              <a:t>Козак Мамай?</a:t>
            </a:r>
            <a:endParaRPr sz="2820"/>
          </a:p>
        </p:txBody>
      </p:sp>
      <p:pic>
        <p:nvPicPr>
          <p:cNvPr id="78" name="Google Shape;78;p16" title="kozak-mama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300" y="477425"/>
            <a:ext cx="3875750" cy="1884559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Мамай у народному мистецтві </a:t>
            </a:r>
            <a:endParaRPr sz="3020"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501"/>
            <a:ext cx="4955100" cy="3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uk" sz="1900"/>
              <a:t>Образ Мамая існував у багатьох варіантах протягом кількох століть.</a:t>
            </a:r>
            <a:endParaRPr sz="1900"/>
          </a:p>
          <a:p>
            <a:pPr indent="-3492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uk" sz="1900"/>
              <a:t>Народні майстри повторювали основну композицію, але додавали місцеві деталі.</a:t>
            </a:r>
            <a:endParaRPr sz="1900"/>
          </a:p>
          <a:p>
            <a:pPr indent="-3492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uk" sz="1900"/>
              <a:t>Мамай міг мати різний одяг, різну зброю, різні пейзажі, написи або символічні елементи.</a:t>
            </a:r>
            <a:endParaRPr sz="1900"/>
          </a:p>
          <a:p>
            <a:pPr indent="-3492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1200"/>
              </a:spcAft>
              <a:buSzPts val="1900"/>
              <a:buChar char="●"/>
            </a:pPr>
            <a:r>
              <a:rPr lang="uk" sz="1900"/>
              <a:t>Повторюваність образу зробила його впізнаваним у різних регіонах України.</a:t>
            </a:r>
            <a:endParaRPr sz="1900"/>
          </a:p>
        </p:txBody>
      </p:sp>
      <p:pic>
        <p:nvPicPr>
          <p:cNvPr id="85" name="Google Shape;85;p17" title="Cossack_Mamay_1st_half_of_19th_c.jpg"/>
          <p:cNvPicPr preferRelativeResize="0"/>
          <p:nvPr/>
        </p:nvPicPr>
        <p:blipFill rotWithShape="1">
          <a:blip r:embed="rId3">
            <a:alphaModFix/>
          </a:blip>
          <a:srcRect b="18534" l="0" r="0" t="0"/>
          <a:stretch/>
        </p:blipFill>
        <p:spPr>
          <a:xfrm>
            <a:off x="5691450" y="1304275"/>
            <a:ext cx="2921702" cy="311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/>
              <a:t>В українській культурі Мамай виконував роль своєрідної </a:t>
            </a:r>
            <a:r>
              <a:rPr b="1" lang="uk" sz="2000"/>
              <a:t>народної ікони козацького духу</a:t>
            </a:r>
            <a:r>
              <a:rPr lang="uk" sz="2000"/>
              <a:t> — не обов’язково в релігійному сенсі, а як глибоко символічний образ.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2000"/>
              <a:t>Він уособлював: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вільного козака;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воїна, який зберігає </a:t>
            </a:r>
            <a:br>
              <a:rPr lang="uk" sz="2000"/>
            </a:br>
            <a:r>
              <a:rPr lang="uk" sz="2000"/>
              <a:t>	культуру;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людину степу;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захисника гідності;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пам’ять про втрачену автономію;</a:t>
            </a:r>
            <a:endParaRPr sz="2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uk" sz="2000"/>
              <a:t>образ свободи після імперського</a:t>
            </a:r>
            <a:endParaRPr sz="2000"/>
          </a:p>
        </p:txBody>
      </p:sp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FFD700"/>
                </a:solidFill>
                <a:latin typeface="Arial"/>
                <a:ea typeface="Arial"/>
                <a:cs typeface="Arial"/>
                <a:sym typeface="Arial"/>
              </a:rPr>
              <a:t>Народна ікона козацького світу</a:t>
            </a:r>
            <a:endParaRPr sz="3000">
              <a:solidFill>
                <a:srgbClr val="FFD7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986276"/>
            <a:ext cx="3767900" cy="20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00"/>
              <a:t>Козак Мамай існує на перетині кількох важливих </a:t>
            </a:r>
            <a:br>
              <a:rPr lang="uk" sz="2100"/>
            </a:br>
            <a:r>
              <a:rPr lang="uk" sz="2100"/>
              <a:t>		сфер української культури: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народного малярства;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усної традиції;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козацької пам’яті;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кобзарської культури;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національної ідентичності;</a:t>
            </a:r>
            <a:endParaRPr sz="2100"/>
          </a:p>
          <a:p>
            <a:pPr indent="-3619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uk" sz="2100"/>
              <a:t>військової символіки.</a:t>
            </a:r>
            <a:endParaRPr sz="2100"/>
          </a:p>
        </p:txBody>
      </p:sp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Між мистецтвом, фольклором та  національною ідентичністю</a:t>
            </a:r>
            <a:endParaRPr sz="3020"/>
          </a:p>
        </p:txBody>
      </p:sp>
      <p:pic>
        <p:nvPicPr>
          <p:cNvPr id="99" name="Google Shape;99;p19" title="kozak mamay. 2001. batik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500" y="2076700"/>
            <a:ext cx="2112675" cy="242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020"/>
              <a:t>Символи Козака Мамая </a:t>
            </a:r>
            <a:endParaRPr sz="3020"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4755900" cy="3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1. Сидяча поза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b="1" lang="uk" sz="1500"/>
              <a:t>:</a:t>
            </a:r>
            <a:r>
              <a:rPr lang="uk" sz="1500"/>
              <a:t> спокій, контроль, внутрішня дисципліна.</a:t>
            </a:r>
            <a:br>
              <a:rPr lang="uk" sz="1500"/>
            </a:br>
            <a:r>
              <a:rPr lang="uk" sz="1500" u="sng"/>
              <a:t>Військовий сенс</a:t>
            </a:r>
            <a:r>
              <a:rPr b="1" lang="uk" sz="1500"/>
              <a:t>:</a:t>
            </a:r>
            <a:r>
              <a:rPr lang="uk" sz="1500"/>
              <a:t> здатність зберігати стійкість під тиском.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2. Кінь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b="1" lang="uk" sz="1500"/>
              <a:t>:</a:t>
            </a:r>
            <a:r>
              <a:rPr lang="uk" sz="1500"/>
              <a:t> свобода, мобільність, вірність, готовність до руху.</a:t>
            </a:r>
            <a:br>
              <a:rPr lang="uk" sz="1500"/>
            </a:br>
            <a:r>
              <a:rPr lang="uk" sz="1500" u="sng"/>
              <a:t>Військовий сенс</a:t>
            </a:r>
            <a:r>
              <a:rPr b="1" lang="uk" sz="1500"/>
              <a:t>:</a:t>
            </a:r>
            <a:r>
              <a:rPr lang="uk" sz="1500"/>
              <a:t> оперативна готовність, рухливість і самостійність.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3. Кобза або бандура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b="1" lang="uk" sz="1500"/>
              <a:t>:</a:t>
            </a:r>
            <a:r>
              <a:rPr lang="uk" sz="1500"/>
              <a:t> пам’ять, культура, ідентичність, душа.</a:t>
            </a:r>
            <a:br>
              <a:rPr lang="uk" sz="1500"/>
            </a:br>
            <a:r>
              <a:rPr lang="uk" sz="1500" u="sng"/>
              <a:t>Військовий сенс</a:t>
            </a:r>
            <a:r>
              <a:rPr b="1" lang="uk" sz="1500"/>
              <a:t>:</a:t>
            </a:r>
            <a:r>
              <a:rPr lang="uk" sz="1500"/>
              <a:t> воїн захищає не лише територію, а народ, культуру і майбутнє.</a:t>
            </a:r>
            <a:endParaRPr sz="1500"/>
          </a:p>
        </p:txBody>
      </p:sp>
      <p:pic>
        <p:nvPicPr>
          <p:cNvPr id="106" name="Google Shape;106;p20" title="Cossack_Mamai,_late_18th_-_early_19th_c - Cop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1775" y="1265162"/>
            <a:ext cx="3232324" cy="34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/>
              <a:t>Символи Козака Мамая </a:t>
            </a:r>
            <a:endParaRPr sz="3000"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4841100" cy="38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4. Зброя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lang="uk" sz="1500"/>
              <a:t>: готовність до бою.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Військовий сенс</a:t>
            </a:r>
            <a:r>
              <a:rPr lang="uk" sz="1500"/>
              <a:t>: спокій не означає слабкість. Воїн озброєний і готовий діяти.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5. Дерево або дуб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lang="uk" sz="1500"/>
              <a:t>: коріння, витривалість, спадковість і тяглість традиції.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Військовий сенс</a:t>
            </a:r>
            <a:r>
              <a:rPr lang="uk" sz="1500"/>
              <a:t>: воїн стоїть не сам по собі, а всередині довшої національної традиції.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Montserrat SemiBold"/>
                <a:ea typeface="Montserrat SemiBold"/>
                <a:cs typeface="Montserrat SemiBold"/>
                <a:sym typeface="Montserrat SemiBold"/>
              </a:rPr>
              <a:t>6. Степ або відкритий простір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Значення</a:t>
            </a:r>
            <a:r>
              <a:rPr lang="uk" sz="1500"/>
              <a:t>: свобода, небезпека, прикордонне життя.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u="sng"/>
              <a:t>Військовий сенс</a:t>
            </a:r>
            <a:r>
              <a:rPr lang="uk" sz="1500"/>
              <a:t>: життя на межі — у просторі ризику, відповідальності й постійної готовності.</a:t>
            </a:r>
            <a:endParaRPr sz="1500"/>
          </a:p>
        </p:txBody>
      </p:sp>
      <p:pic>
        <p:nvPicPr>
          <p:cNvPr id="113" name="Google Shape;113;p21" title="kozak-mama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59" y="1177694"/>
            <a:ext cx="3511600" cy="30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